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260" r:id="rId3"/>
    <p:sldId id="365" r:id="rId4"/>
    <p:sldId id="386" r:id="rId5"/>
    <p:sldId id="262" r:id="rId6"/>
    <p:sldId id="263" r:id="rId7"/>
    <p:sldId id="264" r:id="rId8"/>
    <p:sldId id="265" r:id="rId9"/>
    <p:sldId id="266" r:id="rId10"/>
    <p:sldId id="267" r:id="rId11"/>
    <p:sldId id="382" r:id="rId12"/>
    <p:sldId id="269" r:id="rId13"/>
    <p:sldId id="383" r:id="rId14"/>
    <p:sldId id="384" r:id="rId15"/>
    <p:sldId id="385" r:id="rId16"/>
    <p:sldId id="381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379" r:id="rId29"/>
    <p:sldId id="286" r:id="rId30"/>
    <p:sldId id="287" r:id="rId31"/>
    <p:sldId id="288" r:id="rId32"/>
    <p:sldId id="289" r:id="rId33"/>
    <p:sldId id="38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78" r:id="rId47"/>
    <p:sldId id="304" r:id="rId48"/>
    <p:sldId id="305" r:id="rId49"/>
    <p:sldId id="306" r:id="rId50"/>
    <p:sldId id="307" r:id="rId51"/>
    <p:sldId id="308" r:id="rId52"/>
    <p:sldId id="376" r:id="rId53"/>
    <p:sldId id="310" r:id="rId54"/>
    <p:sldId id="311" r:id="rId55"/>
    <p:sldId id="377" r:id="rId56"/>
    <p:sldId id="313" r:id="rId57"/>
    <p:sldId id="314" r:id="rId58"/>
    <p:sldId id="315" r:id="rId59"/>
    <p:sldId id="316" r:id="rId60"/>
    <p:sldId id="317" r:id="rId61"/>
    <p:sldId id="372" r:id="rId62"/>
    <p:sldId id="319" r:id="rId63"/>
    <p:sldId id="373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75" r:id="rId73"/>
    <p:sldId id="330" r:id="rId74"/>
    <p:sldId id="331" r:id="rId75"/>
    <p:sldId id="332" r:id="rId76"/>
    <p:sldId id="370" r:id="rId77"/>
    <p:sldId id="334" r:id="rId78"/>
    <p:sldId id="335" r:id="rId79"/>
    <p:sldId id="371" r:id="rId80"/>
    <p:sldId id="337" r:id="rId81"/>
    <p:sldId id="338" r:id="rId82"/>
    <p:sldId id="374" r:id="rId83"/>
    <p:sldId id="340" r:id="rId84"/>
    <p:sldId id="341" r:id="rId85"/>
    <p:sldId id="342" r:id="rId86"/>
    <p:sldId id="343" r:id="rId87"/>
    <p:sldId id="345" r:id="rId88"/>
    <p:sldId id="346" r:id="rId89"/>
    <p:sldId id="369" r:id="rId90"/>
    <p:sldId id="348" r:id="rId91"/>
    <p:sldId id="349" r:id="rId92"/>
    <p:sldId id="259" r:id="rId93"/>
    <p:sldId id="351" r:id="rId94"/>
    <p:sldId id="368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87" r:id="rId104"/>
    <p:sldId id="363" r:id="rId105"/>
    <p:sldId id="362" r:id="rId106"/>
    <p:sldId id="367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63A"/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372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notesMaster" Target="notesMasters/notesMaster1.xml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39D84-B2A5-4FC4-A227-D4E82F4E9548}" type="datetimeFigureOut">
              <a:rPr lang="en-US" smtClean="0"/>
              <a:t>6/4/17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5F200-62B5-4A35-B166-FAACF632A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08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5F200-62B5-4A35-B166-FAACF632AD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9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5261460"/>
            <a:ext cx="7772400" cy="85920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4803345"/>
            <a:ext cx="6400800" cy="6108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4E863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8229600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443836"/>
            <a:ext cx="6710784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3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4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5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6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7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2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4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1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2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3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4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5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7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9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0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1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rot="21420000">
            <a:off x="59228" y="4154746"/>
            <a:ext cx="9755187" cy="2518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800" dirty="0"/>
          </a:p>
        </p:txBody>
      </p:sp>
      <p:sp>
        <p:nvSpPr>
          <p:cNvPr id="8" name="Rectangle 7"/>
          <p:cNvSpPr/>
          <p:nvPr/>
        </p:nvSpPr>
        <p:spPr>
          <a:xfrm>
            <a:off x="143555" y="4803345"/>
            <a:ext cx="65663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6000" cap="all" dirty="0">
                <a:solidFill>
                  <a:srgbClr val="B80E0F"/>
                </a:solidFill>
                <a:latin typeface="Impact" panose="020B0806030902050204"/>
              </a:rPr>
              <a:t>Delta kappa gamma </a:t>
            </a:r>
            <a:br>
              <a:rPr lang="en-US" sz="6000" cap="all" dirty="0">
                <a:solidFill>
                  <a:srgbClr val="B80E0F"/>
                </a:solidFill>
                <a:latin typeface="Impact" panose="020B0806030902050204"/>
              </a:rPr>
            </a:br>
            <a:r>
              <a:rPr lang="en-US" sz="6000" cap="all" dirty="0" smtClean="0">
                <a:solidFill>
                  <a:srgbClr val="B80E0F"/>
                </a:solidFill>
                <a:latin typeface="Impact" panose="020B0806030902050204"/>
              </a:rPr>
              <a:t>pi </a:t>
            </a:r>
            <a:r>
              <a:rPr lang="en-US" sz="6000" cap="all" dirty="0">
                <a:solidFill>
                  <a:srgbClr val="B80E0F"/>
                </a:solidFill>
                <a:latin typeface="Impact" panose="020B0806030902050204"/>
              </a:rPr>
              <a:t>state</a:t>
            </a:r>
          </a:p>
        </p:txBody>
      </p:sp>
      <p:pic>
        <p:nvPicPr>
          <p:cNvPr id="7" name="Norman Brown-  Celebration ( Full Album) 19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96" y="5350762"/>
            <a:ext cx="4707610" cy="1069959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JAN MARCHETTI </a:t>
            </a:r>
            <a:endParaRPr lang="en-US" sz="54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5525" y="4192525"/>
            <a:ext cx="2824566" cy="932590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2017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" b="354"/>
          <a:stretch>
            <a:fillRect/>
          </a:stretch>
        </p:blipFill>
        <p:spPr>
          <a:xfrm>
            <a:off x="907080" y="1443835"/>
            <a:ext cx="3173278" cy="407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9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9" y="5108755"/>
            <a:ext cx="3752239" cy="8925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ROBIN PATEL</a:t>
            </a:r>
            <a:endParaRPr lang="en-US" sz="54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5" t="18779" r="15121" b="24883"/>
          <a:stretch/>
        </p:blipFill>
        <p:spPr>
          <a:xfrm>
            <a:off x="1103444" y="1443835"/>
            <a:ext cx="2748690" cy="343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93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74396"/>
            <a:ext cx="3970330" cy="901140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NICOLE RIZZO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r="12556" b="23721"/>
          <a:stretch/>
        </p:blipFill>
        <p:spPr>
          <a:xfrm>
            <a:off x="1059786" y="1138425"/>
            <a:ext cx="2933544" cy="412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34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66870"/>
            <a:ext cx="5123015" cy="1084847"/>
          </a:xfrm>
        </p:spPr>
        <p:txBody>
          <a:bodyPr>
            <a:noAutofit/>
          </a:bodyPr>
          <a:lstStyle/>
          <a:p>
            <a:pPr algn="ctr"/>
            <a:r>
              <a:rPr lang="en-US" sz="4900" b="0" dirty="0" smtClean="0">
                <a:solidFill>
                  <a:srgbClr val="C00000"/>
                </a:solidFill>
                <a:latin typeface="Impact" panose="020B0806030902050204" pitchFamily="34" charset="0"/>
              </a:rPr>
              <a:t>WENDY SEWARD</a:t>
            </a:r>
            <a:endParaRPr lang="en-US" sz="4900" b="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0" t="-12393" b="17947"/>
          <a:stretch/>
        </p:blipFill>
        <p:spPr>
          <a:xfrm>
            <a:off x="754375" y="527605"/>
            <a:ext cx="3206805" cy="5191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94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ZETA</a:t>
            </a:r>
          </a:p>
          <a:p>
            <a:pPr algn="ctr"/>
            <a:endParaRPr lang="en-US" sz="900" b="1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2016</a:t>
            </a:r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9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566870"/>
            <a:ext cx="3970330" cy="883995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DAWN DANCY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3" b="36470"/>
          <a:stretch/>
        </p:blipFill>
        <p:spPr>
          <a:xfrm>
            <a:off x="754375" y="833015"/>
            <a:ext cx="3359510" cy="4733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87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414165"/>
            <a:ext cx="4275740" cy="8925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Impact" panose="020B0806030902050204" pitchFamily="34" charset="0"/>
              </a:rPr>
              <a:t>STACY RHUBIN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22745" r="15120" b="5772"/>
          <a:stretch/>
        </p:blipFill>
        <p:spPr>
          <a:xfrm>
            <a:off x="1136137" y="1138425"/>
            <a:ext cx="2672338" cy="427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7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6015" y="2665475"/>
            <a:ext cx="64060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Impact" panose="020B0806030902050204" pitchFamily="34" charset="0"/>
              </a:rPr>
              <a:t>IF WE HAVE MISSED SOMEONE, PLEASE LET US </a:t>
            </a:r>
            <a:r>
              <a:rPr lang="en-US" sz="4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KNOW!</a:t>
            </a:r>
            <a:endParaRPr lang="en-US" sz="40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4375" y="4803345"/>
            <a:ext cx="81025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000" dirty="0">
                <a:latin typeface="Impact" panose="020B0806030902050204" pitchFamily="34" charset="0"/>
              </a:rPr>
              <a:t>A SPECIAL THANK YOU TO MARY-MARTHA HARVEY  </a:t>
            </a:r>
          </a:p>
        </p:txBody>
      </p:sp>
    </p:spTree>
    <p:extLst>
      <p:ext uri="{BB962C8B-B14F-4D97-AF65-F5344CB8AC3E}">
        <p14:creationId xmlns:p14="http://schemas.microsoft.com/office/powerpoint/2010/main" val="13489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15594" y="2360065"/>
            <a:ext cx="390581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ALPHA DELTA</a:t>
            </a: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6729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108755"/>
            <a:ext cx="8695035" cy="1547877"/>
          </a:xfrm>
        </p:spPr>
        <p:txBody>
          <a:bodyPr>
            <a:normAutofit/>
          </a:bodyPr>
          <a:lstStyle/>
          <a:p>
            <a:r>
              <a:rPr lang="en-US" sz="4500" dirty="0" smtClean="0">
                <a:solidFill>
                  <a:srgbClr val="C00000"/>
                </a:solidFill>
                <a:latin typeface="Impact" panose="020B0806030902050204" pitchFamily="34" charset="0"/>
              </a:rPr>
              <a:t>MARY JANE JUDGE TUFANO &amp;  </a:t>
            </a:r>
            <a:br>
              <a:rPr lang="en-US" sz="4500" dirty="0" smtClean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US" sz="4500" dirty="0" smtClean="0">
                <a:solidFill>
                  <a:srgbClr val="C00000"/>
                </a:solidFill>
                <a:latin typeface="Impact" panose="020B0806030902050204" pitchFamily="34" charset="0"/>
              </a:rPr>
              <a:t>YANICK FREDERIC</a:t>
            </a:r>
            <a:endParaRPr lang="en-US" sz="45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3" r="29983"/>
          <a:stretch>
            <a:fillRect/>
          </a:stretch>
        </p:blipFill>
        <p:spPr>
          <a:xfrm>
            <a:off x="601670" y="985720"/>
            <a:ext cx="3359510" cy="412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2980" y="3276295"/>
            <a:ext cx="1767074" cy="827387"/>
          </a:xfrm>
        </p:spPr>
        <p:txBody>
          <a:bodyPr>
            <a:noAutofit/>
          </a:bodyPr>
          <a:lstStyle/>
          <a:p>
            <a:pPr algn="ctr"/>
            <a:r>
              <a:rPr lang="en-US" sz="45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4353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5727" y="2818180"/>
            <a:ext cx="35650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ALPHA IOTA</a:t>
            </a: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0188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956050"/>
            <a:ext cx="3989796" cy="1033935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HELEN BOLEN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10627" r="39719" b="39779"/>
          <a:stretch/>
        </p:blipFill>
        <p:spPr>
          <a:xfrm>
            <a:off x="831901" y="1138425"/>
            <a:ext cx="2879582" cy="3359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1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61460"/>
            <a:ext cx="4275740" cy="983786"/>
          </a:xfrm>
        </p:spPr>
        <p:txBody>
          <a:bodyPr>
            <a:noAutofit/>
          </a:bodyPr>
          <a:lstStyle/>
          <a:p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CAROL BALINTFY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7" y="680310"/>
            <a:ext cx="3512215" cy="488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13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5798" y="2360065"/>
            <a:ext cx="35654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ALPHA </a:t>
            </a:r>
            <a:r>
              <a:rPr lang="en-US" sz="6000" dirty="0">
                <a:solidFill>
                  <a:srgbClr val="C00000"/>
                </a:solidFill>
                <a:latin typeface="Impact" panose="020B0806030902050204" pitchFamily="34" charset="0"/>
              </a:rPr>
              <a:t>RHO</a:t>
            </a:r>
            <a:endParaRPr lang="en-US" sz="6000" b="1" dirty="0" smtClean="0">
              <a:solidFill>
                <a:srgbClr val="C00000"/>
              </a:solidFill>
              <a:latin typeface="Impact" panose="020B0806030902050204" pitchFamily="34" charset="0"/>
            </a:endParaRP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2015 -2016</a:t>
            </a:r>
          </a:p>
        </p:txBody>
      </p:sp>
    </p:spTree>
    <p:extLst>
      <p:ext uri="{BB962C8B-B14F-4D97-AF65-F5344CB8AC3E}">
        <p14:creationId xmlns:p14="http://schemas.microsoft.com/office/powerpoint/2010/main" val="140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108755"/>
            <a:ext cx="4758977" cy="10383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LINDA BILLOTTE</a:t>
            </a:r>
            <a:endParaRPr lang="en-US" sz="54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4088" r="15885"/>
          <a:stretch/>
        </p:blipFill>
        <p:spPr>
          <a:xfrm>
            <a:off x="907080" y="978228"/>
            <a:ext cx="2901395" cy="3918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8230" y="3925280"/>
            <a:ext cx="2599179" cy="1037166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9021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261460"/>
            <a:ext cx="5497380" cy="86845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JENNIFER CERVENIC</a:t>
            </a:r>
            <a:endParaRPr lang="en-US" sz="54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0" t="12044" r="24179"/>
          <a:stretch/>
        </p:blipFill>
        <p:spPr>
          <a:xfrm>
            <a:off x="907080" y="960058"/>
            <a:ext cx="2748690" cy="430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6882" y="3581705"/>
            <a:ext cx="1396912" cy="766618"/>
          </a:xfrm>
        </p:spPr>
        <p:txBody>
          <a:bodyPr>
            <a:normAutofit lnSpcReduction="10000"/>
          </a:bodyPr>
          <a:lstStyle/>
          <a:p>
            <a:r>
              <a:rPr lang="en-US" sz="45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469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377" y="5261460"/>
            <a:ext cx="3512215" cy="916230"/>
          </a:xfrm>
        </p:spPr>
        <p:txBody>
          <a:bodyPr>
            <a:normAutofit/>
          </a:bodyPr>
          <a:lstStyle/>
          <a:p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SALLY DEANE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b="21833"/>
          <a:stretch/>
        </p:blipFill>
        <p:spPr>
          <a:xfrm>
            <a:off x="809184" y="1138425"/>
            <a:ext cx="3050603" cy="3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5525" y="3734410"/>
            <a:ext cx="1558072" cy="804862"/>
          </a:xfrm>
        </p:spPr>
        <p:txBody>
          <a:bodyPr>
            <a:normAutofit/>
          </a:bodyPr>
          <a:lstStyle/>
          <a:p>
            <a:r>
              <a:rPr lang="en-US" sz="45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4155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3734410"/>
            <a:ext cx="8103072" cy="2290575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PI STATE WELCOMES ITS NEWEST MEMBERS</a:t>
            </a:r>
            <a:endParaRPr lang="en-US" sz="60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414165"/>
            <a:ext cx="4758977" cy="85987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C00000"/>
                </a:solidFill>
                <a:latin typeface="Impact" panose="020B0806030902050204" pitchFamily="34" charset="0"/>
              </a:rPr>
              <a:t>Colleen </a:t>
            </a:r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M. Hurd</a:t>
            </a:r>
            <a:endParaRPr lang="en-US" sz="54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2" t="4679" b="20143"/>
          <a:stretch/>
        </p:blipFill>
        <p:spPr>
          <a:xfrm>
            <a:off x="754374" y="833015"/>
            <a:ext cx="3054101" cy="4417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5525" y="3734410"/>
            <a:ext cx="1453091" cy="825026"/>
          </a:xfrm>
        </p:spPr>
        <p:txBody>
          <a:bodyPr>
            <a:normAutofit/>
          </a:bodyPr>
          <a:lstStyle/>
          <a:p>
            <a:r>
              <a:rPr lang="en-US" sz="45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7785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22" y="5414165"/>
            <a:ext cx="4010170" cy="7635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Impact" panose="020B0806030902050204" pitchFamily="34" charset="0"/>
              </a:rPr>
              <a:t>Wendi </a:t>
            </a:r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Walton</a:t>
            </a:r>
            <a:endParaRPr lang="en-US" sz="54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t="-1081" r="7783" b="-516"/>
          <a:stretch/>
        </p:blipFill>
        <p:spPr>
          <a:xfrm>
            <a:off x="907079" y="1138425"/>
            <a:ext cx="3054101" cy="414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5525" y="3887115"/>
            <a:ext cx="1405367" cy="804862"/>
          </a:xfrm>
        </p:spPr>
        <p:txBody>
          <a:bodyPr>
            <a:normAutofit/>
          </a:bodyPr>
          <a:lstStyle/>
          <a:p>
            <a:r>
              <a:rPr lang="en-US" sz="45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152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272979"/>
            <a:ext cx="4428445" cy="915701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Elizabeth </a:t>
            </a:r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Winsor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8" r="23946" b="7662"/>
          <a:stretch/>
        </p:blipFill>
        <p:spPr>
          <a:xfrm>
            <a:off x="754375" y="1296757"/>
            <a:ext cx="3054101" cy="3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8230" y="3581705"/>
            <a:ext cx="1461665" cy="927485"/>
          </a:xfrm>
        </p:spPr>
        <p:txBody>
          <a:bodyPr>
            <a:normAutofit/>
          </a:bodyPr>
          <a:lstStyle/>
          <a:p>
            <a:r>
              <a:rPr lang="en-US" sz="45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866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08755"/>
            <a:ext cx="5182820" cy="1011089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JESSICA CARPENTER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7" t="16058" r="11598" b="11677"/>
          <a:stretch/>
        </p:blipFill>
        <p:spPr>
          <a:xfrm>
            <a:off x="907080" y="1138425"/>
            <a:ext cx="2901395" cy="3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2820" y="3429000"/>
            <a:ext cx="1614369" cy="797815"/>
          </a:xfrm>
        </p:spPr>
        <p:txBody>
          <a:bodyPr>
            <a:normAutofit/>
          </a:bodyPr>
          <a:lstStyle/>
          <a:p>
            <a:r>
              <a:rPr lang="en-US" sz="45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90790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5261460"/>
            <a:ext cx="3132846" cy="8306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KIM CLARK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r="36654" b="19715"/>
          <a:stretch/>
        </p:blipFill>
        <p:spPr>
          <a:xfrm>
            <a:off x="833121" y="1420191"/>
            <a:ext cx="2901395" cy="381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8230" y="3581705"/>
            <a:ext cx="1614369" cy="729235"/>
          </a:xfrm>
        </p:spPr>
        <p:txBody>
          <a:bodyPr>
            <a:normAutofit lnSpcReduction="10000"/>
          </a:bodyPr>
          <a:lstStyle/>
          <a:p>
            <a:r>
              <a:rPr lang="en-US" sz="45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0053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58" y="5566870"/>
            <a:ext cx="3743734" cy="849705"/>
          </a:xfrm>
        </p:spPr>
        <p:txBody>
          <a:bodyPr>
            <a:norm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BETSY DRAKE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7" t="16063" r="11626" b="15673"/>
          <a:stretch/>
        </p:blipFill>
        <p:spPr>
          <a:xfrm>
            <a:off x="907080" y="1138425"/>
            <a:ext cx="2748690" cy="424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0115" y="3581705"/>
            <a:ext cx="1461664" cy="773590"/>
          </a:xfrm>
        </p:spPr>
        <p:txBody>
          <a:bodyPr>
            <a:normAutofit lnSpcReduction="10000"/>
          </a:bodyPr>
          <a:lstStyle/>
          <a:p>
            <a:r>
              <a:rPr lang="en-US" sz="45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0082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261460"/>
            <a:ext cx="4386443" cy="869403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WENDY KNOTT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16056" r="14824" b="11686"/>
          <a:stretch/>
        </p:blipFill>
        <p:spPr>
          <a:xfrm>
            <a:off x="907080" y="1291130"/>
            <a:ext cx="2901395" cy="3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7410" y="3734410"/>
            <a:ext cx="1461664" cy="823532"/>
          </a:xfrm>
        </p:spPr>
        <p:txBody>
          <a:bodyPr>
            <a:normAutofit/>
          </a:bodyPr>
          <a:lstStyle/>
          <a:p>
            <a:r>
              <a:rPr lang="en-US" sz="45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1007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375" y="5359305"/>
            <a:ext cx="3848124" cy="983664"/>
          </a:xfrm>
        </p:spPr>
        <p:txBody>
          <a:bodyPr>
            <a:norm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SUE TANNER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t="16096" r="22370" b="15661"/>
          <a:stretch/>
        </p:blipFill>
        <p:spPr>
          <a:xfrm>
            <a:off x="676387" y="1015147"/>
            <a:ext cx="3054100" cy="4414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2820" y="3734410"/>
            <a:ext cx="1674376" cy="840570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1678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9392" y="2360065"/>
            <a:ext cx="401821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ALPHA THETA</a:t>
            </a: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2015 </a:t>
            </a:r>
          </a:p>
        </p:txBody>
      </p:sp>
    </p:spTree>
    <p:extLst>
      <p:ext uri="{BB962C8B-B14F-4D97-AF65-F5344CB8AC3E}">
        <p14:creationId xmlns:p14="http://schemas.microsoft.com/office/powerpoint/2010/main" val="31535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566870"/>
            <a:ext cx="3512215" cy="735702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DIANE LANZO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26943" r="41683" b="26921"/>
          <a:stretch/>
        </p:blipFill>
        <p:spPr>
          <a:xfrm>
            <a:off x="754375" y="1596542"/>
            <a:ext cx="2748690" cy="397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23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rot="21420000">
            <a:off x="59228" y="4154746"/>
            <a:ext cx="9755187" cy="2518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800" dirty="0"/>
          </a:p>
        </p:txBody>
      </p:sp>
      <p:sp>
        <p:nvSpPr>
          <p:cNvPr id="8" name="Rectangle 7"/>
          <p:cNvSpPr/>
          <p:nvPr/>
        </p:nvSpPr>
        <p:spPr>
          <a:xfrm>
            <a:off x="448965" y="3901198"/>
            <a:ext cx="67144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6000" cap="all" dirty="0">
                <a:solidFill>
                  <a:srgbClr val="B80E0F"/>
                </a:solidFill>
                <a:latin typeface="Impact" panose="020B0806030902050204"/>
              </a:rPr>
              <a:t>Delta kappa gamma </a:t>
            </a:r>
            <a:br>
              <a:rPr lang="en-US" sz="6000" cap="all" dirty="0">
                <a:solidFill>
                  <a:srgbClr val="B80E0F"/>
                </a:solidFill>
                <a:latin typeface="Impact" panose="020B0806030902050204"/>
              </a:rPr>
            </a:br>
            <a:r>
              <a:rPr lang="en-US" sz="6000" cap="all" dirty="0">
                <a:solidFill>
                  <a:srgbClr val="B80E0F"/>
                </a:solidFill>
                <a:latin typeface="Impact" panose="020B0806030902050204"/>
              </a:rPr>
              <a:t>pi state</a:t>
            </a:r>
          </a:p>
        </p:txBody>
      </p:sp>
    </p:spTree>
    <p:extLst>
      <p:ext uri="{BB962C8B-B14F-4D97-AF65-F5344CB8AC3E}">
        <p14:creationId xmlns:p14="http://schemas.microsoft.com/office/powerpoint/2010/main" val="357146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414165"/>
            <a:ext cx="3970330" cy="7587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LAURA MOORE</a:t>
            </a:r>
            <a:endParaRPr lang="en-US" sz="54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 t="14875" r="3780" b="14546"/>
          <a:stretch/>
        </p:blipFill>
        <p:spPr>
          <a:xfrm>
            <a:off x="907080" y="1138425"/>
            <a:ext cx="2748690" cy="401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78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6" y="5261460"/>
            <a:ext cx="4275740" cy="988242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LAUREL PITZRICK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33529" r="15120" b="3947"/>
          <a:stretch/>
        </p:blipFill>
        <p:spPr>
          <a:xfrm>
            <a:off x="754375" y="1529633"/>
            <a:ext cx="2929658" cy="381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9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136974"/>
            <a:ext cx="5289232" cy="8925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VICTORIA SCARPELLO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3" t="12423" r="17421" b="48934"/>
          <a:stretch/>
        </p:blipFill>
        <p:spPr>
          <a:xfrm>
            <a:off x="907080" y="1291130"/>
            <a:ext cx="2863221" cy="381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92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3885" y="2458129"/>
            <a:ext cx="23173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BETA </a:t>
            </a:r>
          </a:p>
          <a:p>
            <a:pPr algn="ctr"/>
            <a:endParaRPr lang="en-US" sz="800" b="1" dirty="0" smtClean="0">
              <a:solidFill>
                <a:srgbClr val="C00000"/>
              </a:solidFill>
              <a:latin typeface="Impact" panose="020B0806030902050204" pitchFamily="34" charset="0"/>
            </a:endParaRP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2016 </a:t>
            </a:r>
          </a:p>
        </p:txBody>
      </p:sp>
    </p:spTree>
    <p:extLst>
      <p:ext uri="{BB962C8B-B14F-4D97-AF65-F5344CB8AC3E}">
        <p14:creationId xmlns:p14="http://schemas.microsoft.com/office/powerpoint/2010/main" val="23057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750" y="5566870"/>
            <a:ext cx="5065775" cy="821011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MICHELLE BASSETT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251" r="13716" b="42307"/>
          <a:stretch/>
        </p:blipFill>
        <p:spPr>
          <a:xfrm>
            <a:off x="1059785" y="1291130"/>
            <a:ext cx="2736156" cy="3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350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308445"/>
            <a:ext cx="4758977" cy="928328"/>
          </a:xfrm>
        </p:spPr>
        <p:txBody>
          <a:bodyPr>
            <a:norm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KAREN CURRAN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0" r="26452" b="36214"/>
          <a:stretch/>
        </p:blipFill>
        <p:spPr>
          <a:xfrm>
            <a:off x="907080" y="1291130"/>
            <a:ext cx="2748690" cy="4017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114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61" y="5566870"/>
            <a:ext cx="3384632" cy="873822"/>
          </a:xfrm>
        </p:spPr>
        <p:txBody>
          <a:bodyPr>
            <a:norm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SARA EARL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2979" r="26155" b="45199"/>
          <a:stretch/>
        </p:blipFill>
        <p:spPr>
          <a:xfrm>
            <a:off x="907080" y="1389653"/>
            <a:ext cx="2901395" cy="415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861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414165"/>
            <a:ext cx="4639439" cy="822039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CAITLIN GOODWIN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6" t="15216" r="11082" b="33043"/>
          <a:stretch/>
        </p:blipFill>
        <p:spPr>
          <a:xfrm>
            <a:off x="907080" y="985720"/>
            <a:ext cx="2595985" cy="40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856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9575"/>
            <a:ext cx="5488230" cy="810042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CHRISTINE GREGORY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17766" r="26437" b="7619"/>
          <a:stretch/>
        </p:blipFill>
        <p:spPr>
          <a:xfrm>
            <a:off x="601670" y="833015"/>
            <a:ext cx="2744115" cy="453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16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414165"/>
            <a:ext cx="4275740" cy="832235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ALLISON </a:t>
            </a:r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KEISER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81" r="15138" b="33180"/>
          <a:stretch/>
        </p:blipFill>
        <p:spPr>
          <a:xfrm>
            <a:off x="907080" y="1291130"/>
            <a:ext cx="2901395" cy="381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42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34130" y="1901950"/>
            <a:ext cx="5802790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3065" y="2624003"/>
            <a:ext cx="423385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ALPHA </a:t>
            </a:r>
            <a:r>
              <a:rPr lang="en-US" sz="6000" dirty="0" err="1" smtClean="0">
                <a:solidFill>
                  <a:srgbClr val="C00000"/>
                </a:solidFill>
                <a:latin typeface="Impact" panose="020B0806030902050204" pitchFamily="34" charset="0"/>
              </a:rPr>
              <a:t>ALPHA</a:t>
            </a:r>
            <a:endParaRPr lang="en-US" sz="6000" dirty="0" smtClean="0">
              <a:solidFill>
                <a:srgbClr val="C00000"/>
              </a:solidFill>
              <a:latin typeface="Impact" panose="020B0806030902050204" pitchFamily="34" charset="0"/>
            </a:endParaRP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2015 - 2016</a:t>
            </a:r>
          </a:p>
        </p:txBody>
      </p:sp>
    </p:spTree>
    <p:extLst>
      <p:ext uri="{BB962C8B-B14F-4D97-AF65-F5344CB8AC3E}">
        <p14:creationId xmlns:p14="http://schemas.microsoft.com/office/powerpoint/2010/main" val="37103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414165"/>
            <a:ext cx="4781513" cy="883995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BONNIE MELDRIM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12182" b="21021"/>
          <a:stretch/>
        </p:blipFill>
        <p:spPr>
          <a:xfrm>
            <a:off x="907079" y="1138426"/>
            <a:ext cx="2901395" cy="400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31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308094"/>
            <a:ext cx="3944983" cy="858277"/>
          </a:xfrm>
        </p:spPr>
        <p:txBody>
          <a:bodyPr>
            <a:norm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CAITLIN NESKE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2199" r="20759" b="12517"/>
          <a:stretch/>
        </p:blipFill>
        <p:spPr>
          <a:xfrm>
            <a:off x="1015106" y="1185060"/>
            <a:ext cx="2901395" cy="412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706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1" y="5261460"/>
            <a:ext cx="4275740" cy="908112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DEDREA SCALZA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2309" r="15137" b="30329"/>
          <a:stretch/>
        </p:blipFill>
        <p:spPr>
          <a:xfrm>
            <a:off x="1059785" y="985720"/>
            <a:ext cx="2574341" cy="427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67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1" y="5414165"/>
            <a:ext cx="4581150" cy="916230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LINDA SCOFIELD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811" r="-11316" b="19584"/>
          <a:stretch/>
        </p:blipFill>
        <p:spPr>
          <a:xfrm>
            <a:off x="754373" y="1443835"/>
            <a:ext cx="3206805" cy="381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31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61460"/>
            <a:ext cx="4123035" cy="1077962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CYNTHIA </a:t>
            </a:r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TROY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t="9327" r="15121" b="26756"/>
          <a:stretch/>
        </p:blipFill>
        <p:spPr>
          <a:xfrm>
            <a:off x="983432" y="1138425"/>
            <a:ext cx="3054100" cy="412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06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414165"/>
            <a:ext cx="5053605" cy="831566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MEGAN TURSHMAN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9351" r="2301" b="37423"/>
          <a:stretch/>
        </p:blipFill>
        <p:spPr>
          <a:xfrm>
            <a:off x="1059785" y="1138425"/>
            <a:ext cx="2595985" cy="3792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83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08475" y="2558943"/>
            <a:ext cx="347056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Impact" panose="020B0806030902050204" pitchFamily="34" charset="0"/>
              </a:rPr>
              <a:t>BETA </a:t>
            </a:r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DELTA</a:t>
            </a: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2015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9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414165"/>
            <a:ext cx="6413610" cy="906512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JENNIFER BARTLETT-PRATI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 t="8029" r="10144" b="27735"/>
          <a:stretch/>
        </p:blipFill>
        <p:spPr>
          <a:xfrm>
            <a:off x="907080" y="1138425"/>
            <a:ext cx="2901395" cy="3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503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566870"/>
            <a:ext cx="5426393" cy="798270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TARA MONTGOMERY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8" t="12044" r="15748" b="15691"/>
          <a:stretch/>
        </p:blipFill>
        <p:spPr>
          <a:xfrm>
            <a:off x="907080" y="1138425"/>
            <a:ext cx="2901395" cy="412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11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108755"/>
            <a:ext cx="4758977" cy="961147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AMANDA PUNDT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2" t="11623" r="25001" b="33313"/>
          <a:stretch/>
        </p:blipFill>
        <p:spPr>
          <a:xfrm>
            <a:off x="907080" y="985721"/>
            <a:ext cx="2748691" cy="412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16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250879"/>
            <a:ext cx="4370522" cy="1125138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JILL HARRIS</a:t>
            </a:r>
            <a:endParaRPr lang="en-US" sz="60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10012"/>
          <a:stretch>
            <a:fillRect/>
          </a:stretch>
        </p:blipFill>
        <p:spPr>
          <a:xfrm>
            <a:off x="1059785" y="1194198"/>
            <a:ext cx="3022169" cy="405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0115" y="3887115"/>
            <a:ext cx="2824566" cy="932590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7661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61460"/>
            <a:ext cx="4265618" cy="915085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ERICA SINICROPI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t="14797" r="27178" b="33073"/>
          <a:stretch/>
        </p:blipFill>
        <p:spPr>
          <a:xfrm>
            <a:off x="907080" y="1216923"/>
            <a:ext cx="2888955" cy="404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05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01" y="5414165"/>
            <a:ext cx="3964953" cy="866850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KATIE WRIGHT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8075" b="39779"/>
          <a:stretch/>
        </p:blipFill>
        <p:spPr>
          <a:xfrm>
            <a:off x="754375" y="985720"/>
            <a:ext cx="3206806" cy="427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35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95974" y="2818180"/>
            <a:ext cx="38803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BETA OMEGA</a:t>
            </a:r>
            <a:endParaRPr lang="en-US" sz="6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01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414165"/>
            <a:ext cx="4428445" cy="763525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MICAELA ETHIER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8" r="11398" b="15700"/>
          <a:stretch/>
        </p:blipFill>
        <p:spPr>
          <a:xfrm>
            <a:off x="907080" y="1291130"/>
            <a:ext cx="3054100" cy="397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61460"/>
            <a:ext cx="4973880" cy="880795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MAUREEN WHALEN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8" t="24086" r="8858"/>
          <a:stretch/>
        </p:blipFill>
        <p:spPr>
          <a:xfrm>
            <a:off x="754375" y="983851"/>
            <a:ext cx="2901395" cy="422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571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9540" y="2818180"/>
            <a:ext cx="464659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Impact" panose="020B0806030902050204" pitchFamily="34" charset="0"/>
              </a:rPr>
              <a:t>BETA </a:t>
            </a:r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OMICRON</a:t>
            </a: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2017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01" y="5261460"/>
            <a:ext cx="4115952" cy="863885"/>
          </a:xfrm>
        </p:spPr>
        <p:txBody>
          <a:bodyPr>
            <a:no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MARY HINKLEY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9" t="18654" r="20795" b="36860"/>
          <a:stretch/>
        </p:blipFill>
        <p:spPr>
          <a:xfrm>
            <a:off x="754375" y="1138425"/>
            <a:ext cx="3206805" cy="3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4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566870"/>
            <a:ext cx="4154057" cy="916230"/>
          </a:xfrm>
        </p:spPr>
        <p:txBody>
          <a:bodyPr>
            <a:norm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PAM KRUPPO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r="26732"/>
          <a:stretch>
            <a:fillRect/>
          </a:stretch>
        </p:blipFill>
        <p:spPr>
          <a:xfrm>
            <a:off x="907080" y="1596540"/>
            <a:ext cx="2699147" cy="380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99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75" y="5261460"/>
            <a:ext cx="3359510" cy="971188"/>
          </a:xfrm>
        </p:spPr>
        <p:txBody>
          <a:bodyPr>
            <a:norm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ABBY LOSI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22359" r="20794" b="33128"/>
          <a:stretch/>
        </p:blipFill>
        <p:spPr>
          <a:xfrm>
            <a:off x="907080" y="1138425"/>
            <a:ext cx="2901395" cy="381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40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4984269"/>
            <a:ext cx="3817625" cy="7353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NANCY PIPER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3971" r="26420" b="47973"/>
          <a:stretch/>
        </p:blipFill>
        <p:spPr>
          <a:xfrm>
            <a:off x="907080" y="985720"/>
            <a:ext cx="2901395" cy="3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25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157481"/>
            <a:ext cx="4428445" cy="1125138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LESLI  MYER</a:t>
            </a:r>
            <a:endParaRPr lang="en-US" sz="60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7410" y="3581705"/>
            <a:ext cx="2824566" cy="932590"/>
          </a:xfrm>
        </p:spPr>
        <p:txBody>
          <a:bodyPr>
            <a:noAutofit/>
          </a:bodyPr>
          <a:lstStyle/>
          <a:p>
            <a:pPr algn="ctr"/>
            <a:r>
              <a:rPr lang="en-US" sz="4500" dirty="0"/>
              <a:t>2015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860"/>
          <a:stretch>
            <a:fillRect/>
          </a:stretch>
        </p:blipFill>
        <p:spPr>
          <a:xfrm>
            <a:off x="754375" y="985720"/>
            <a:ext cx="3173278" cy="4091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08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17" y="5261460"/>
            <a:ext cx="3817625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MELISSA </a:t>
            </a:r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WHITE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22028" r="20795" b="26065"/>
          <a:stretch/>
        </p:blipFill>
        <p:spPr>
          <a:xfrm>
            <a:off x="1059785" y="1138425"/>
            <a:ext cx="2748690" cy="384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10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5770" y="2818180"/>
            <a:ext cx="29054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BETA TAU</a:t>
            </a:r>
            <a:endParaRPr lang="en-US" sz="6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211620"/>
            <a:ext cx="5846006" cy="997067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ANNE TOPPING MOSHER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r="3566" b="27735"/>
          <a:stretch/>
        </p:blipFill>
        <p:spPr>
          <a:xfrm>
            <a:off x="907080" y="1138425"/>
            <a:ext cx="3359511" cy="412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4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4950" y="2665475"/>
            <a:ext cx="451918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GAMMA ALPHA</a:t>
            </a:r>
          </a:p>
          <a:p>
            <a:pPr algn="ctr"/>
            <a:endParaRPr lang="en-US" sz="800" dirty="0" smtClean="0">
              <a:solidFill>
                <a:srgbClr val="C00000"/>
              </a:solidFill>
              <a:latin typeface="Impact" panose="020B0806030902050204" pitchFamily="34" charset="0"/>
            </a:endParaRPr>
          </a:p>
          <a:p>
            <a:pPr algn="ctr"/>
            <a:r>
              <a:rPr lang="en-US" sz="6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2015-2017 </a:t>
            </a:r>
            <a:endParaRPr lang="en-US" sz="60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5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457554"/>
            <a:ext cx="3970330" cy="869896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ELAINE CALLOW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5525" y="3887115"/>
            <a:ext cx="1436086" cy="932590"/>
          </a:xfrm>
        </p:spPr>
        <p:txBody>
          <a:bodyPr>
            <a:normAutofit/>
          </a:bodyPr>
          <a:lstStyle/>
          <a:p>
            <a:r>
              <a:rPr lang="en-US" sz="4500" dirty="0"/>
              <a:t>2015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8" t="7464" r="6178" b="25356"/>
          <a:stretch/>
        </p:blipFill>
        <p:spPr>
          <a:xfrm>
            <a:off x="907080" y="1291130"/>
            <a:ext cx="3054100" cy="412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22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44" y="5566870"/>
            <a:ext cx="5428281" cy="8885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BASANTI CHAKRABORTY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5215" r="7610" b="21407"/>
          <a:stretch/>
        </p:blipFill>
        <p:spPr>
          <a:xfrm>
            <a:off x="754375" y="1291130"/>
            <a:ext cx="3138664" cy="412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6061" y="3734410"/>
            <a:ext cx="1320582" cy="735901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sz="405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50649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054" y="5566870"/>
            <a:ext cx="5982399" cy="850076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DEBORAH FUDGE-RHEM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93640" y="3887115"/>
            <a:ext cx="1461916" cy="763525"/>
          </a:xfrm>
        </p:spPr>
        <p:txBody>
          <a:bodyPr>
            <a:normAutofit lnSpcReduction="10000"/>
          </a:bodyPr>
          <a:lstStyle/>
          <a:p>
            <a:r>
              <a:rPr lang="en-US" sz="4500" dirty="0"/>
              <a:t>2015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r="232"/>
          <a:stretch>
            <a:fillRect/>
          </a:stretch>
        </p:blipFill>
        <p:spPr>
          <a:xfrm>
            <a:off x="1212490" y="1443835"/>
            <a:ext cx="2901395" cy="408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27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566870"/>
            <a:ext cx="4995825" cy="862494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KIRSTEN GRUNBERG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t="11528" r="31491" b="33359"/>
          <a:stretch/>
        </p:blipFill>
        <p:spPr>
          <a:xfrm>
            <a:off x="907080" y="833014"/>
            <a:ext cx="2443280" cy="4517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7410" y="3640249"/>
            <a:ext cx="2419934" cy="133022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pPr algn="ctr"/>
            <a:r>
              <a:rPr lang="en-US" sz="3600" dirty="0"/>
              <a:t>2015 </a:t>
            </a:r>
          </a:p>
          <a:p>
            <a:pPr algn="ctr"/>
            <a:r>
              <a:rPr lang="en-US" sz="3600" dirty="0" smtClean="0"/>
              <a:t>TRANSFER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0836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414165"/>
            <a:ext cx="4581150" cy="820341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CHRISTINE HANNA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8" t="12806" b="26630"/>
          <a:stretch/>
        </p:blipFill>
        <p:spPr>
          <a:xfrm>
            <a:off x="754374" y="1138222"/>
            <a:ext cx="2901395" cy="4029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35525" y="3734410"/>
            <a:ext cx="1374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+mj-lt"/>
              </a:rPr>
              <a:t>2015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43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66870"/>
            <a:ext cx="6020545" cy="869896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MARY LUSTER-CARPENTER</a:t>
            </a:r>
            <a:endParaRPr lang="en-US" sz="44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9295" y="3276295"/>
            <a:ext cx="2282340" cy="1220492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latin typeface="Impact" panose="020B0806030902050204" pitchFamily="34" charset="0"/>
              </a:rPr>
              <a:t>2015 </a:t>
            </a:r>
          </a:p>
          <a:p>
            <a:pPr algn="ctr"/>
            <a:r>
              <a:rPr lang="en-US" sz="3200" dirty="0" smtClean="0">
                <a:latin typeface="Impact" panose="020B0806030902050204" pitchFamily="34" charset="0"/>
              </a:rPr>
              <a:t>TRANSFER</a:t>
            </a:r>
          </a:p>
          <a:p>
            <a:endParaRPr lang="en-US" sz="33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5" t="7464" r="31353" b="21624"/>
          <a:stretch/>
        </p:blipFill>
        <p:spPr>
          <a:xfrm>
            <a:off x="601670" y="985720"/>
            <a:ext cx="2930020" cy="428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51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414165"/>
            <a:ext cx="5277173" cy="1125138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SHERRY JOHNSON</a:t>
            </a:r>
            <a:endParaRPr lang="en-US" sz="54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0115" y="3734410"/>
            <a:ext cx="2824566" cy="932590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2016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r="4290"/>
          <a:stretch>
            <a:fillRect/>
          </a:stretch>
        </p:blipFill>
        <p:spPr>
          <a:xfrm>
            <a:off x="754375" y="1131214"/>
            <a:ext cx="3047013" cy="4282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7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491453"/>
            <a:ext cx="5529823" cy="822638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DEBORAH OTTENBERG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2820" y="3429000"/>
            <a:ext cx="1270160" cy="743184"/>
          </a:xfrm>
        </p:spPr>
        <p:txBody>
          <a:bodyPr>
            <a:normAutofit/>
          </a:bodyPr>
          <a:lstStyle/>
          <a:p>
            <a:r>
              <a:rPr lang="en-US" sz="4050" dirty="0"/>
              <a:t>2015</a:t>
            </a:r>
          </a:p>
        </p:txBody>
      </p:sp>
      <p:pic>
        <p:nvPicPr>
          <p:cNvPr id="7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t="7944" r="9461" b="22295"/>
          <a:stretch/>
        </p:blipFill>
        <p:spPr>
          <a:xfrm>
            <a:off x="1059785" y="833015"/>
            <a:ext cx="2595985" cy="448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55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8" y="5267302"/>
            <a:ext cx="4787471" cy="1055333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HUYEN HOANG THANH</a:t>
            </a:r>
            <a:r>
              <a:rPr lang="en-US" sz="4950" dirty="0"/>
              <a:t/>
            </a:r>
            <a:br>
              <a:rPr lang="en-US" sz="4950" dirty="0"/>
            </a:br>
            <a:r>
              <a:rPr lang="en-US" sz="2100" dirty="0" smtClean="0"/>
              <a:t>WORLD FELLOWSHIP RECIPIENT</a:t>
            </a:r>
            <a:endParaRPr lang="en-US" sz="21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6310" b="20954"/>
          <a:stretch/>
        </p:blipFill>
        <p:spPr>
          <a:xfrm>
            <a:off x="754375" y="1443836"/>
            <a:ext cx="2901396" cy="374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0935" y="3734410"/>
            <a:ext cx="1483136" cy="742205"/>
          </a:xfrm>
        </p:spPr>
        <p:txBody>
          <a:bodyPr>
            <a:normAutofit lnSpcReduction="10000"/>
          </a:bodyPr>
          <a:lstStyle/>
          <a:p>
            <a:r>
              <a:rPr lang="en-US" sz="4500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1223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70845" y="2818180"/>
            <a:ext cx="4330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GAMMA DELTA</a:t>
            </a: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2016</a:t>
            </a:r>
            <a:endParaRPr lang="en-US" sz="6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189614"/>
            <a:ext cx="4123035" cy="883995"/>
          </a:xfrm>
        </p:spPr>
        <p:txBody>
          <a:bodyPr>
            <a:norm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SARAH BOLAND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2" t="8029" r="27409"/>
          <a:stretch/>
        </p:blipFill>
        <p:spPr>
          <a:xfrm>
            <a:off x="1212490" y="1441074"/>
            <a:ext cx="2901396" cy="3748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67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5566870"/>
            <a:ext cx="3817625" cy="917375"/>
          </a:xfrm>
        </p:spPr>
        <p:txBody>
          <a:bodyPr>
            <a:normAutofit/>
          </a:bodyPr>
          <a:lstStyle/>
          <a:p>
            <a:pPr algn="ctr"/>
            <a:r>
              <a:rPr lang="en-US" sz="4900" dirty="0">
                <a:solidFill>
                  <a:srgbClr val="C00000"/>
                </a:solidFill>
                <a:latin typeface="Impact" panose="020B0806030902050204" pitchFamily="34" charset="0"/>
              </a:rPr>
              <a:t>APRIL CARERE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8031" r="30396" b="7642"/>
          <a:stretch/>
        </p:blipFill>
        <p:spPr>
          <a:xfrm>
            <a:off x="1517899" y="1291132"/>
            <a:ext cx="2595985" cy="4275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71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414165"/>
            <a:ext cx="4604969" cy="846505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VIRGINIA HENDRA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t="20078" r="39728" b="3627"/>
          <a:stretch/>
        </p:blipFill>
        <p:spPr>
          <a:xfrm>
            <a:off x="1077648" y="1443835"/>
            <a:ext cx="3042191" cy="3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16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6590" y="2230446"/>
            <a:ext cx="268208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LAMBDA</a:t>
            </a: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2017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60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414165"/>
            <a:ext cx="4758977" cy="9766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NICOLE CONANT</a:t>
            </a:r>
            <a:endParaRPr lang="en-US" sz="60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7" t="3425" r="2990" b="41780"/>
          <a:stretch/>
        </p:blipFill>
        <p:spPr>
          <a:xfrm>
            <a:off x="1212490" y="1443835"/>
            <a:ext cx="2595985" cy="3711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75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61460"/>
            <a:ext cx="4517529" cy="992676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ELAINE DRISCOLL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9754" r="36843" b="42365"/>
          <a:stretch/>
        </p:blipFill>
        <p:spPr>
          <a:xfrm>
            <a:off x="1212490" y="1749245"/>
            <a:ext cx="2443280" cy="3512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078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61180" y="2360065"/>
            <a:ext cx="22942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OMEGA</a:t>
            </a: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2016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95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422345"/>
            <a:ext cx="5137688" cy="865106"/>
          </a:xfrm>
        </p:spPr>
        <p:txBody>
          <a:bodyPr>
            <a:noAutofit/>
          </a:bodyPr>
          <a:lstStyle/>
          <a:p>
            <a:pPr algn="ctr"/>
            <a:r>
              <a:rPr lang="en-US" sz="4950" dirty="0" smtClean="0">
                <a:solidFill>
                  <a:srgbClr val="C00000"/>
                </a:solidFill>
                <a:latin typeface="Impact" panose="020B0806030902050204" pitchFamily="34" charset="0"/>
              </a:rPr>
              <a:t>BARBARA MITRANO</a:t>
            </a:r>
            <a:endParaRPr lang="en-US" sz="495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0115" y="4105497"/>
            <a:ext cx="2824566" cy="932590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2016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" b="576"/>
          <a:stretch>
            <a:fillRect/>
          </a:stretch>
        </p:blipFill>
        <p:spPr>
          <a:xfrm>
            <a:off x="980649" y="1339410"/>
            <a:ext cx="3173279" cy="4068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9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75" y="5261460"/>
            <a:ext cx="3896372" cy="940802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ANNE FORBES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t="-3500" r="14678" b="26483"/>
          <a:stretch/>
        </p:blipFill>
        <p:spPr>
          <a:xfrm>
            <a:off x="1059785" y="833015"/>
            <a:ext cx="2915277" cy="427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5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93" y="5261459"/>
            <a:ext cx="4135597" cy="7725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JENNIFER HARRIS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3" t="-616" r="26438" b="44586"/>
          <a:stretch/>
        </p:blipFill>
        <p:spPr>
          <a:xfrm>
            <a:off x="1212490" y="985720"/>
            <a:ext cx="2595985" cy="4275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96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6835" y="2818180"/>
            <a:ext cx="549862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Mother Daughter</a:t>
            </a:r>
          </a:p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Initiates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" y="5566870"/>
            <a:ext cx="8006636" cy="863974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MARY LOU LAWRENCE &amp;</a:t>
            </a:r>
            <a:r>
              <a:rPr lang="en-US" sz="4000" b="1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KIRSTEN CARR</a:t>
            </a:r>
            <a:endParaRPr lang="en-US" sz="4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0" y="1596540"/>
            <a:ext cx="6090132" cy="399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6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414165"/>
            <a:ext cx="5420639" cy="7584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JACQUELINE JOHNSON</a:t>
            </a:r>
            <a:endParaRPr lang="en-US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6" r="-7514" b="32604"/>
          <a:stretch/>
        </p:blipFill>
        <p:spPr>
          <a:xfrm>
            <a:off x="1212490" y="1138425"/>
            <a:ext cx="2901395" cy="417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55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59" y="5414165"/>
            <a:ext cx="4758977" cy="857487"/>
          </a:xfrm>
        </p:spPr>
        <p:txBody>
          <a:bodyPr>
            <a:normAutofit/>
          </a:bodyPr>
          <a:lstStyle/>
          <a:p>
            <a:pPr algn="ctr"/>
            <a:r>
              <a:rPr lang="en-US" sz="4900" b="0" dirty="0" smtClean="0">
                <a:solidFill>
                  <a:srgbClr val="C00000"/>
                </a:solidFill>
                <a:latin typeface="Impact" panose="020B0806030902050204" pitchFamily="34" charset="0"/>
              </a:rPr>
              <a:t>KIRSTIN JABARA</a:t>
            </a:r>
            <a:endParaRPr lang="en-US" dirty="0"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582" r="8657" b="21236"/>
          <a:stretch/>
        </p:blipFill>
        <p:spPr>
          <a:xfrm>
            <a:off x="1153788" y="1291130"/>
            <a:ext cx="3043920" cy="397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220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4" y="5414165"/>
            <a:ext cx="4758977" cy="916229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KIRSTIN WAHL</a:t>
            </a:r>
            <a:endParaRPr lang="en-US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2" t="23908" r="8921" b="-9263"/>
          <a:stretch/>
        </p:blipFill>
        <p:spPr>
          <a:xfrm>
            <a:off x="843288" y="1291130"/>
            <a:ext cx="3359510" cy="442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183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719575"/>
            <a:ext cx="3817625" cy="916230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KAREN BUSBY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 b="14702"/>
          <a:stretch>
            <a:fillRect/>
          </a:stretch>
        </p:blipFill>
        <p:spPr>
          <a:xfrm>
            <a:off x="754375" y="1291130"/>
            <a:ext cx="3359510" cy="427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305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566870"/>
            <a:ext cx="4581150" cy="10443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TAMMY OLMSTEAD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155"/>
          <a:stretch/>
        </p:blipFill>
        <p:spPr>
          <a:xfrm>
            <a:off x="907080" y="1430256"/>
            <a:ext cx="335951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16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PI</a:t>
            </a:r>
          </a:p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2016</a:t>
            </a:r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2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39" y="5261460"/>
            <a:ext cx="4398095" cy="1125138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ERIN ST. JAMES</a:t>
            </a:r>
            <a:endParaRPr lang="en-US" sz="54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705" y="3935692"/>
            <a:ext cx="2824566" cy="932590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2016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2" b="9262"/>
          <a:stretch>
            <a:fillRect/>
          </a:stretch>
        </p:blipFill>
        <p:spPr>
          <a:xfrm>
            <a:off x="754375" y="1443835"/>
            <a:ext cx="3054100" cy="405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3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566870"/>
            <a:ext cx="4758977" cy="911760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APRIL ERICKSON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4" t="5666" b="41611"/>
          <a:stretch/>
        </p:blipFill>
        <p:spPr>
          <a:xfrm>
            <a:off x="1059785" y="1596540"/>
            <a:ext cx="3231927" cy="378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4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4" y="5538788"/>
            <a:ext cx="5469255" cy="916230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CLAUDIA ROCKWELL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t="5615" r="13717" b="26774"/>
          <a:stretch/>
        </p:blipFill>
        <p:spPr>
          <a:xfrm>
            <a:off x="1198427" y="1443835"/>
            <a:ext cx="3359510" cy="412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54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113885" y="2818180"/>
            <a:ext cx="1679755" cy="825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PSI</a:t>
            </a:r>
            <a:endParaRPr lang="en-US" sz="6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416258"/>
            <a:ext cx="3970330" cy="875554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CAROL LOWERY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3" t="1" r="23889" b="-2578"/>
          <a:stretch/>
        </p:blipFill>
        <p:spPr>
          <a:xfrm>
            <a:off x="754375" y="1138425"/>
            <a:ext cx="3415340" cy="427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17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540" y="1901950"/>
            <a:ext cx="4428445" cy="259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TAU</a:t>
            </a:r>
          </a:p>
          <a:p>
            <a:pPr algn="ctr"/>
            <a:endParaRPr lang="en-US" sz="900" b="1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Impact" panose="020B0806030902050204" pitchFamily="34" charset="0"/>
              </a:rPr>
              <a:t>2016</a:t>
            </a:r>
            <a:endParaRPr lang="en-US" sz="66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8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855" y="5566870"/>
            <a:ext cx="5546408" cy="882395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ELIZABETH HUGGLER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86" r="-14286" b="-36878"/>
          <a:stretch/>
        </p:blipFill>
        <p:spPr>
          <a:xfrm>
            <a:off x="296260" y="527605"/>
            <a:ext cx="4123035" cy="688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642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5414165"/>
            <a:ext cx="4402150" cy="928627"/>
          </a:xfrm>
        </p:spPr>
        <p:txBody>
          <a:bodyPr>
            <a:no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NANCY HACKETT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" b="2815"/>
          <a:stretch>
            <a:fillRect/>
          </a:stretch>
        </p:blipFill>
        <p:spPr>
          <a:xfrm>
            <a:off x="1196713" y="1443835"/>
            <a:ext cx="2601244" cy="366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45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566870"/>
            <a:ext cx="4758977" cy="926857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SUSAN KAUFMAN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0" t="17153" r="4223" b="27576"/>
          <a:stretch/>
        </p:blipFill>
        <p:spPr>
          <a:xfrm>
            <a:off x="1384035" y="1443835"/>
            <a:ext cx="2888835" cy="3626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582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72" y="5261460"/>
            <a:ext cx="3141420" cy="8171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>
                <a:solidFill>
                  <a:srgbClr val="C00000"/>
                </a:solidFill>
                <a:latin typeface="Impact" panose="020B0806030902050204" pitchFamily="34" charset="0"/>
              </a:rPr>
              <a:t>DEBI LEVINE</a:t>
            </a:r>
            <a:endParaRPr lang="en-US" sz="49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t="4014" r="33074" b="43800"/>
          <a:stretch/>
        </p:blipFill>
        <p:spPr>
          <a:xfrm>
            <a:off x="1212490" y="985720"/>
            <a:ext cx="2595984" cy="4218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51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612" y="5287972"/>
            <a:ext cx="4123035" cy="7554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Impact" panose="020B0806030902050204" pitchFamily="34" charset="0"/>
              </a:rPr>
              <a:t>SHARI MEDNICK</a:t>
            </a:r>
            <a:endParaRPr lang="en-US" sz="54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0" r="7836"/>
          <a:stretch/>
        </p:blipFill>
        <p:spPr>
          <a:xfrm>
            <a:off x="907080" y="833015"/>
            <a:ext cx="3054100" cy="4404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08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3745</TotalTime>
  <Words>289</Words>
  <Application>Microsoft Macintosh PowerPoint</Application>
  <PresentationFormat>On-screen Show (4:3)</PresentationFormat>
  <Paragraphs>158</Paragraphs>
  <Slides>106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0" baseType="lpstr">
      <vt:lpstr>Arial</vt:lpstr>
      <vt:lpstr>Calibri</vt:lpstr>
      <vt:lpstr>Impact</vt:lpstr>
      <vt:lpstr>Office Theme</vt:lpstr>
      <vt:lpstr>PowerPoint Presentation</vt:lpstr>
      <vt:lpstr>PI STATE WELCOMES ITS NEWEST MEMBERS</vt:lpstr>
      <vt:lpstr>PowerPoint Presentation</vt:lpstr>
      <vt:lpstr>PowerPoint Presentation</vt:lpstr>
      <vt:lpstr>JILL HARRIS</vt:lpstr>
      <vt:lpstr>LESLI  MYER</vt:lpstr>
      <vt:lpstr>SHERRY JOHNSON</vt:lpstr>
      <vt:lpstr>BARBARA MITRANO</vt:lpstr>
      <vt:lpstr>ERIN ST. JAMES</vt:lpstr>
      <vt:lpstr>JAN MARCHETTI </vt:lpstr>
      <vt:lpstr>PowerPoint Presentation</vt:lpstr>
      <vt:lpstr>MARY JANE JUDGE TUFANO &amp;   YANICK FREDERIC</vt:lpstr>
      <vt:lpstr>PowerPoint Presentation</vt:lpstr>
      <vt:lpstr>HELEN BOLEN</vt:lpstr>
      <vt:lpstr>CAROL BALINTFY</vt:lpstr>
      <vt:lpstr>PowerPoint Presentation</vt:lpstr>
      <vt:lpstr>LINDA BILLOTTE</vt:lpstr>
      <vt:lpstr>JENNIFER CERVENIC</vt:lpstr>
      <vt:lpstr>SALLY DEANE</vt:lpstr>
      <vt:lpstr>Colleen M. Hurd</vt:lpstr>
      <vt:lpstr>Wendi Walton</vt:lpstr>
      <vt:lpstr>Elizabeth Winsor</vt:lpstr>
      <vt:lpstr>JESSICA CARPENTER</vt:lpstr>
      <vt:lpstr>KIM CLARK</vt:lpstr>
      <vt:lpstr>BETSY DRAKE</vt:lpstr>
      <vt:lpstr>WENDY KNOTT</vt:lpstr>
      <vt:lpstr>SUE TANNER</vt:lpstr>
      <vt:lpstr>PowerPoint Presentation</vt:lpstr>
      <vt:lpstr>DIANE LANZO</vt:lpstr>
      <vt:lpstr>LAURA MOORE</vt:lpstr>
      <vt:lpstr>LAUREL PITZRICK</vt:lpstr>
      <vt:lpstr>VICTORIA SCARPELLO</vt:lpstr>
      <vt:lpstr>PowerPoint Presentation</vt:lpstr>
      <vt:lpstr>MICHELLE BASSETT</vt:lpstr>
      <vt:lpstr>KAREN CURRAN</vt:lpstr>
      <vt:lpstr>SARA EARL</vt:lpstr>
      <vt:lpstr>CAITLIN GOODWIN</vt:lpstr>
      <vt:lpstr>CHRISTINE GREGORY</vt:lpstr>
      <vt:lpstr>ALLISON KEISER</vt:lpstr>
      <vt:lpstr>BONNIE MELDRIM</vt:lpstr>
      <vt:lpstr>CAITLIN NESKE</vt:lpstr>
      <vt:lpstr>DEDREA SCALZA</vt:lpstr>
      <vt:lpstr>LINDA SCOFIELD</vt:lpstr>
      <vt:lpstr>CYNTHIA TROY</vt:lpstr>
      <vt:lpstr>MEGAN TURSHMAN</vt:lpstr>
      <vt:lpstr>PowerPoint Presentation</vt:lpstr>
      <vt:lpstr>JENNIFER BARTLETT-PRATI</vt:lpstr>
      <vt:lpstr>TARA MONTGOMERY</vt:lpstr>
      <vt:lpstr>AMANDA PUNDT</vt:lpstr>
      <vt:lpstr>ERICA SINICROPI</vt:lpstr>
      <vt:lpstr>KATIE WRIGHT</vt:lpstr>
      <vt:lpstr>PowerPoint Presentation</vt:lpstr>
      <vt:lpstr>MICAELA ETHIER</vt:lpstr>
      <vt:lpstr>MAUREEN WHALEN</vt:lpstr>
      <vt:lpstr>PowerPoint Presentation</vt:lpstr>
      <vt:lpstr>MARY HINKLEY</vt:lpstr>
      <vt:lpstr>PAM KRUPPO</vt:lpstr>
      <vt:lpstr>ABBY LOSI</vt:lpstr>
      <vt:lpstr>NANCY PIPER</vt:lpstr>
      <vt:lpstr>MELISSA WHITE</vt:lpstr>
      <vt:lpstr>PowerPoint Presentation</vt:lpstr>
      <vt:lpstr>ANNE TOPPING MOSHER</vt:lpstr>
      <vt:lpstr>PowerPoint Presentation</vt:lpstr>
      <vt:lpstr>ELAINE CALLOW</vt:lpstr>
      <vt:lpstr>BASANTI CHAKRABORTY</vt:lpstr>
      <vt:lpstr>DEBORAH FUDGE-RHEM</vt:lpstr>
      <vt:lpstr>KIRSTEN GRUNBERG</vt:lpstr>
      <vt:lpstr>CHRISTINE HANNA</vt:lpstr>
      <vt:lpstr>MARY LUSTER-CARPENTER</vt:lpstr>
      <vt:lpstr>DEBORAH OTTENBERG</vt:lpstr>
      <vt:lpstr>HUYEN HOANG THANH WORLD FELLOWSHIP RECIPIENT</vt:lpstr>
      <vt:lpstr>PowerPoint Presentation</vt:lpstr>
      <vt:lpstr>SARAH BOLAND</vt:lpstr>
      <vt:lpstr>APRIL CARERE</vt:lpstr>
      <vt:lpstr>VIRGINIA HENDRA</vt:lpstr>
      <vt:lpstr>PowerPoint Presentation</vt:lpstr>
      <vt:lpstr>NICOLE CONANT</vt:lpstr>
      <vt:lpstr>ELAINE DRISCOLL</vt:lpstr>
      <vt:lpstr>PowerPoint Presentation</vt:lpstr>
      <vt:lpstr>ANNE FORBES</vt:lpstr>
      <vt:lpstr>JENNIFER HARRIS</vt:lpstr>
      <vt:lpstr>PowerPoint Presentation</vt:lpstr>
      <vt:lpstr>MARY LOU LAWRENCE &amp; KIRSTEN CARR</vt:lpstr>
      <vt:lpstr>JACQUELINE JOHNSON</vt:lpstr>
      <vt:lpstr>KIRSTIN JABARA</vt:lpstr>
      <vt:lpstr>KIRSTIN WAHL</vt:lpstr>
      <vt:lpstr>KAREN BUSBY</vt:lpstr>
      <vt:lpstr>TAMMY OLMSTEAD </vt:lpstr>
      <vt:lpstr>PowerPoint Presentation</vt:lpstr>
      <vt:lpstr>APRIL ERICKSON</vt:lpstr>
      <vt:lpstr>CLAUDIA ROCKWELL</vt:lpstr>
      <vt:lpstr>PowerPoint Presentation</vt:lpstr>
      <vt:lpstr>CAROL LOWERY</vt:lpstr>
      <vt:lpstr>PowerPoint Presentation</vt:lpstr>
      <vt:lpstr>ELIZABETH HUGGLER</vt:lpstr>
      <vt:lpstr>NANCY HACKETT</vt:lpstr>
      <vt:lpstr>SUSAN KAUFMAN</vt:lpstr>
      <vt:lpstr>DEBI LEVINE</vt:lpstr>
      <vt:lpstr>SHARI MEDNICK</vt:lpstr>
      <vt:lpstr>ROBIN PATEL</vt:lpstr>
      <vt:lpstr>NICOLE RIZZO</vt:lpstr>
      <vt:lpstr>WENDY SEWARD</vt:lpstr>
      <vt:lpstr>PowerPoint Presentation</vt:lpstr>
      <vt:lpstr>DAWN DANCY</vt:lpstr>
      <vt:lpstr>STACY RHUBIN</vt:lpstr>
      <vt:lpstr>PowerPoint Presentation</vt:lpstr>
    </vt:vector>
  </TitlesOfParts>
  <Company>Microsoft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Heidi S Himes</cp:lastModifiedBy>
  <cp:revision>72</cp:revision>
  <dcterms:created xsi:type="dcterms:W3CDTF">2013-08-21T19:17:07Z</dcterms:created>
  <dcterms:modified xsi:type="dcterms:W3CDTF">2017-06-04T15:00:40Z</dcterms:modified>
</cp:coreProperties>
</file>